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92" r:id="rId3"/>
    <p:sldId id="293" r:id="rId4"/>
    <p:sldId id="258" r:id="rId5"/>
    <p:sldId id="325" r:id="rId6"/>
    <p:sldId id="294" r:id="rId7"/>
    <p:sldId id="328" r:id="rId8"/>
    <p:sldId id="295" r:id="rId9"/>
    <p:sldId id="296" r:id="rId10"/>
    <p:sldId id="31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4667" autoAdjust="0"/>
  </p:normalViewPr>
  <p:slideViewPr>
    <p:cSldViewPr>
      <p:cViewPr varScale="1">
        <p:scale>
          <a:sx n="82" d="100"/>
          <a:sy n="82" d="100"/>
        </p:scale>
        <p:origin x="-197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Overlay-TitleSlide.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ctrTitle"/>
          </p:nvPr>
        </p:nvSpPr>
        <p:spPr>
          <a:xfrm>
            <a:off x="1600200" y="2492375"/>
            <a:ext cx="6762749" cy="1470025"/>
          </a:xfrm>
        </p:spPr>
        <p:txBody>
          <a:bodyPr/>
          <a:lstStyle>
            <a:lvl1pPr algn="r">
              <a:defRPr sz="3800">
                <a:solidFill>
                  <a:srgbClr val="001D4D"/>
                </a:solidFill>
              </a:defRPr>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rgbClr val="B27A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Slide Number Placeholder 5"/>
          <p:cNvSpPr>
            <a:spLocks noGrp="1"/>
          </p:cNvSpPr>
          <p:nvPr>
            <p:ph type="sldNum" sz="quarter" idx="10"/>
          </p:nvPr>
        </p:nvSpPr>
        <p:spPr/>
        <p:txBody>
          <a:bodyPr/>
          <a:lstStyle>
            <a:lvl1pPr>
              <a:defRPr/>
            </a:lvl1pPr>
          </a:lstStyle>
          <a:p>
            <a:fld id="{D5F250B0-811F-4EF2-82B2-5D244F68488A}" type="slidenum">
              <a:rPr lang="en-US" smtClean="0"/>
              <a:pPr/>
              <a:t>‹#›</a:t>
            </a:fld>
            <a:endParaRPr lang="en-US"/>
          </a:p>
        </p:txBody>
      </p:sp>
      <p:sp>
        <p:nvSpPr>
          <p:cNvPr id="6" name="Date Placeholder 3"/>
          <p:cNvSpPr>
            <a:spLocks noGrp="1"/>
          </p:cNvSpPr>
          <p:nvPr>
            <p:ph type="dt" sz="half" idx="11"/>
          </p:nvPr>
        </p:nvSpPr>
        <p:spPr/>
        <p:txBody>
          <a:bodyPr/>
          <a:lstStyle>
            <a:lvl1pPr>
              <a:defRPr/>
            </a:lvl1pPr>
          </a:lstStyle>
          <a:p>
            <a:fld id="{F6ABBBA3-A0AB-4E87-9927-F957013F38C4}" type="datetimeFigureOut">
              <a:rPr lang="en-US" smtClean="0"/>
              <a:pPr/>
              <a:t>11/21/11</a:t>
            </a:fld>
            <a:endParaRPr lang="en-US"/>
          </a:p>
        </p:txBody>
      </p:sp>
      <p:sp>
        <p:nvSpPr>
          <p:cNvPr id="7" name="Footer Placeholder 4"/>
          <p:cNvSpPr>
            <a:spLocks noGrp="1"/>
          </p:cNvSpPr>
          <p:nvPr>
            <p:ph type="ftr" sz="quarter" idx="12"/>
          </p:nvPr>
        </p:nvSpPr>
        <p:spPr/>
        <p:txBody>
          <a:bodyPr/>
          <a:lstStyle>
            <a:lvl1pPr>
              <a:defRPr/>
            </a:lvl1pPr>
          </a:lstStyle>
          <a:p>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fld id="{F6ABBBA3-A0AB-4E87-9927-F957013F38C4}" type="datetimeFigureOut">
              <a:rPr lang="en-US" smtClean="0"/>
              <a:pPr/>
              <a:t>11/21/11</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3"/>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descr="Overlay-ContentCaption.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779464" y="590550"/>
            <a:ext cx="3657600" cy="1162050"/>
          </a:xfrm>
        </p:spPr>
        <p:txBody>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11/21/11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descr="Overlay-PictureCaption.png"/>
          <p:cNvPicPr>
            <a:picLocks noChangeAspect="1"/>
          </p:cNvPicPr>
          <p:nvPr/>
        </p:nvPicPr>
        <p:blipFill>
          <a:blip r:embed="rId2" cstate="print"/>
          <a:srcRect/>
          <a:stretch>
            <a:fillRect/>
          </a:stretch>
        </p:blipFill>
        <p:spPr bwMode="auto">
          <a:xfrm>
            <a:off x="449263" y="187325"/>
            <a:ext cx="8535987" cy="6483350"/>
          </a:xfrm>
          <a:prstGeom prst="rect">
            <a:avLst/>
          </a:prstGeom>
          <a:noFill/>
          <a:ln w="9525">
            <a:noFill/>
            <a:miter lim="800000"/>
            <a:headEnd/>
            <a:tailEnd/>
          </a:ln>
        </p:spPr>
      </p:pic>
      <p:sp>
        <p:nvSpPr>
          <p:cNvPr id="2" name="Title 1"/>
          <p:cNvSpPr>
            <a:spLocks noGrp="1"/>
          </p:cNvSpPr>
          <p:nvPr>
            <p:ph type="title"/>
          </p:nvPr>
        </p:nvSpPr>
        <p:spPr>
          <a:xfrm>
            <a:off x="3886200" y="533400"/>
            <a:ext cx="4476750" cy="1252538"/>
          </a:xfrm>
        </p:spPr>
        <p:txBody>
          <a:bodyPr/>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6" name="Date Placeholder 4"/>
          <p:cNvSpPr>
            <a:spLocks noGrp="1"/>
          </p:cNvSpPr>
          <p:nvPr>
            <p:ph type="dt" sz="half" idx="10"/>
          </p:nvPr>
        </p:nvSpPr>
        <p:spPr>
          <a:xfrm>
            <a:off x="3886200" y="6288088"/>
            <a:ext cx="1887538" cy="365125"/>
          </a:xfrm>
        </p:spPr>
        <p:txBody>
          <a:bodyPr/>
          <a:lstStyle>
            <a:lvl1pPr>
              <a:defRPr/>
            </a:lvl1pPr>
          </a:lstStyle>
          <a:p>
            <a:fld id="{F6ABBBA3-A0AB-4E87-9927-F957013F38C4}" type="datetimeFigureOut">
              <a:rPr lang="en-US" smtClean="0"/>
              <a:pPr/>
              <a:t>11/21/11</a:t>
            </a:fld>
            <a:endParaRPr lang="en-US"/>
          </a:p>
        </p:txBody>
      </p:sp>
      <p:sp>
        <p:nvSpPr>
          <p:cNvPr id="7" name="Footer Placeholder 5"/>
          <p:cNvSpPr>
            <a:spLocks noGrp="1"/>
          </p:cNvSpPr>
          <p:nvPr>
            <p:ph type="ftr" sz="quarter" idx="11"/>
          </p:nvPr>
        </p:nvSpPr>
        <p:spPr>
          <a:xfrm>
            <a:off x="5867400" y="6288088"/>
            <a:ext cx="2676525"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4710953" y="533400"/>
            <a:ext cx="3657600" cy="125253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11/21/11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808038" y="3778624"/>
            <a:ext cx="7560515" cy="110265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11/21/11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11/21/11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11/21/11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11/21/11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9" descr="Overlay-SectionHeader.png"/>
          <p:cNvPicPr>
            <a:picLocks noChangeAspect="1"/>
          </p:cNvPicPr>
          <p:nvPr/>
        </p:nvPicPr>
        <p:blipFill>
          <a:blip r:embed="rId2" cstate="print"/>
          <a:srcRect/>
          <a:stretch>
            <a:fillRect/>
          </a:stretch>
        </p:blipFill>
        <p:spPr bwMode="auto">
          <a:xfrm>
            <a:off x="381000" y="0"/>
            <a:ext cx="8826500" cy="6483350"/>
          </a:xfrm>
          <a:prstGeom prst="rect">
            <a:avLst/>
          </a:prstGeom>
          <a:noFill/>
          <a:ln w="9525">
            <a:noFill/>
            <a:miter lim="800000"/>
            <a:headEnd/>
            <a:tailEnd/>
          </a:ln>
        </p:spPr>
      </p:pic>
      <p:sp>
        <p:nvSpPr>
          <p:cNvPr id="2" name="Title 1"/>
          <p:cNvSpPr>
            <a:spLocks noGrp="1"/>
          </p:cNvSpPr>
          <p:nvPr>
            <p:ph type="title"/>
          </p:nvPr>
        </p:nvSpPr>
        <p:spPr>
          <a:xfrm>
            <a:off x="779463" y="2591360"/>
            <a:ext cx="7583487" cy="1362075"/>
          </a:xfrm>
        </p:spPr>
        <p:txBody>
          <a:bodyPr>
            <a:noAutofit/>
          </a:bodyPr>
          <a:lstStyle>
            <a:lvl1pPr algn="l">
              <a:defRPr sz="4100" b="1" cap="none" baseline="0">
                <a:solidFill>
                  <a:srgbClr val="001D4D"/>
                </a:solidFill>
              </a:defRPr>
            </a:lvl1pPr>
          </a:lstStyle>
          <a:p>
            <a:r>
              <a:rPr lang="en-US" smtClean="0"/>
              <a:t>Click to edit Master title style</a:t>
            </a:r>
            <a:endParaRPr dirty="0"/>
          </a:p>
        </p:txBody>
      </p:sp>
      <p:sp>
        <p:nvSpPr>
          <p:cNvPr id="3" name="Text Placeholder 2"/>
          <p:cNvSpPr>
            <a:spLocks noGrp="1"/>
          </p:cNvSpPr>
          <p:nvPr>
            <p:ph type="body" idx="1"/>
          </p:nvPr>
        </p:nvSpPr>
        <p:spPr>
          <a:xfrm>
            <a:off x="779463" y="3950354"/>
            <a:ext cx="7583487" cy="1500187"/>
          </a:xfrm>
        </p:spPr>
        <p:txBody>
          <a:bodyPr/>
          <a:lstStyle>
            <a:lvl1pPr marL="0" indent="0" algn="l">
              <a:spcBef>
                <a:spcPts val="600"/>
              </a:spcBef>
              <a:buNone/>
              <a:defRPr sz="2000" cap="none" baseline="0">
                <a:solidFill>
                  <a:srgbClr val="B27A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11/21/11</a:t>
            </a:fld>
            <a:endParaRPr lang="en-US"/>
          </a:p>
        </p:txBody>
      </p:sp>
      <p:sp>
        <p:nvSpPr>
          <p:cNvPr id="6" name="Footer Placeholder 4"/>
          <p:cNvSpPr>
            <a:spLocks noGrp="1"/>
          </p:cNvSpPr>
          <p:nvPr>
            <p:ph type="ftr" sz="quarter" idx="11"/>
          </p:nvPr>
        </p:nvSpPr>
        <p:spPr/>
        <p:txBody>
          <a:bodyPr/>
          <a:lstStyle>
            <a:lvl1pPr>
              <a:defRPr dirty="0"/>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11/21/11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cxnSp>
        <p:nvCxnSpPr>
          <p:cNvPr id="8" name="Straight Connector 7"/>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Date Placeholder 6"/>
          <p:cNvSpPr>
            <a:spLocks noGrp="1"/>
          </p:cNvSpPr>
          <p:nvPr>
            <p:ph type="dt" sz="half" idx="10"/>
          </p:nvPr>
        </p:nvSpPr>
        <p:spPr/>
        <p:txBody>
          <a:bodyPr/>
          <a:lstStyle>
            <a:lvl1pPr>
              <a:defRPr/>
            </a:lvl1pPr>
          </a:lstStyle>
          <a:p>
            <a:fld id="{F6ABBBA3-A0AB-4E87-9927-F957013F38C4}" type="datetimeFigureOut">
              <a:rPr lang="en-US" smtClean="0"/>
              <a:pPr/>
              <a:t>11/21/11</a:t>
            </a:fld>
            <a:endParaRPr lang="en-US"/>
          </a:p>
        </p:txBody>
      </p:sp>
      <p:sp>
        <p:nvSpPr>
          <p:cNvPr id="13" name="Footer Placeholder 7"/>
          <p:cNvSpPr>
            <a:spLocks noGrp="1"/>
          </p:cNvSpPr>
          <p:nvPr>
            <p:ph type="ftr" sz="quarter" idx="11"/>
          </p:nvPr>
        </p:nvSpPr>
        <p:spPr/>
        <p:txBody>
          <a:bodyPr/>
          <a:lstStyle>
            <a:lvl1pPr>
              <a:defRPr/>
            </a:lvl1pPr>
          </a:lstStyle>
          <a:p>
            <a:endParaRPr lang="en-US"/>
          </a:p>
        </p:txBody>
      </p:sp>
      <p:sp>
        <p:nvSpPr>
          <p:cNvPr id="14" name="Slide Number Placeholder 8"/>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4"/>
          </p:nvPr>
        </p:nvSpPr>
        <p:spPr/>
        <p:txBody>
          <a:bodyPr/>
          <a:lstStyle>
            <a:lvl1pPr>
              <a:defRPr/>
            </a:lvl1pPr>
          </a:lstStyle>
          <a:p>
            <a:fld id="{F6ABBBA3-A0AB-4E87-9927-F957013F38C4}" type="datetimeFigureOut">
              <a:rPr lang="en-US" smtClean="0"/>
              <a:pPr/>
              <a:t>11/21/11</a:t>
            </a:fld>
            <a:endParaRPr lang="en-US"/>
          </a:p>
        </p:txBody>
      </p:sp>
      <p:sp>
        <p:nvSpPr>
          <p:cNvPr id="7" name="Footer Placeholder 5"/>
          <p:cNvSpPr>
            <a:spLocks noGrp="1"/>
          </p:cNvSpPr>
          <p:nvPr>
            <p:ph type="ftr" sz="quarter" idx="15"/>
          </p:nvPr>
        </p:nvSpPr>
        <p:spPr/>
        <p:txBody>
          <a:bodyPr/>
          <a:lstStyle>
            <a:lvl1pPr>
              <a:defRPr dirty="0"/>
            </a:lvl1pPr>
          </a:lstStyle>
          <a:p>
            <a:endParaRPr lang="en-US"/>
          </a:p>
        </p:txBody>
      </p:sp>
      <p:sp>
        <p:nvSpPr>
          <p:cNvPr id="8" name="Slide Number Placeholder 6"/>
          <p:cNvSpPr>
            <a:spLocks noGrp="1"/>
          </p:cNvSpPr>
          <p:nvPr>
            <p:ph type="sldNum" sz="quarter" idx="16"/>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6"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fld id="{F6ABBBA3-A0AB-4E87-9927-F957013F38C4}" type="datetimeFigureOut">
              <a:rPr lang="en-US" smtClean="0"/>
              <a:pPr/>
              <a:t>11/21/11</a:t>
            </a:fld>
            <a:endParaRPr lang="en-US"/>
          </a:p>
        </p:txBody>
      </p:sp>
      <p:sp>
        <p:nvSpPr>
          <p:cNvPr id="8" name="Footer Placeholder 5"/>
          <p:cNvSpPr>
            <a:spLocks noGrp="1"/>
          </p:cNvSpPr>
          <p:nvPr>
            <p:ph type="ftr" sz="quarter" idx="16"/>
          </p:nvPr>
        </p:nvSpPr>
        <p:spPr/>
        <p:txBody>
          <a:bodyPr/>
          <a:lstStyle>
            <a:lvl1pPr>
              <a:defRPr/>
            </a:lvl1pPr>
          </a:lstStyle>
          <a:p>
            <a:endParaRPr lang="en-US"/>
          </a:p>
        </p:txBody>
      </p:sp>
      <p:sp>
        <p:nvSpPr>
          <p:cNvPr id="9" name="Slide Number Placeholder 6"/>
          <p:cNvSpPr>
            <a:spLocks noGrp="1"/>
          </p:cNvSpPr>
          <p:nvPr>
            <p:ph type="sldNum" sz="quarter" idx="17"/>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6"/>
          </p:nvPr>
        </p:nvSpPr>
        <p:spPr/>
        <p:txBody>
          <a:bodyPr/>
          <a:lstStyle>
            <a:lvl1pPr>
              <a:defRPr/>
            </a:lvl1pPr>
          </a:lstStyle>
          <a:p>
            <a:fld id="{F6ABBBA3-A0AB-4E87-9927-F957013F38C4}" type="datetimeFigureOut">
              <a:rPr lang="en-US" smtClean="0"/>
              <a:pPr/>
              <a:t>11/21/11</a:t>
            </a:fld>
            <a:endParaRPr lang="en-US"/>
          </a:p>
        </p:txBody>
      </p:sp>
      <p:sp>
        <p:nvSpPr>
          <p:cNvPr id="9" name="Footer Placeholder 5"/>
          <p:cNvSpPr>
            <a:spLocks noGrp="1"/>
          </p:cNvSpPr>
          <p:nvPr>
            <p:ph type="ftr" sz="quarter" idx="17"/>
          </p:nvPr>
        </p:nvSpPr>
        <p:spPr/>
        <p:txBody>
          <a:bodyPr/>
          <a:lstStyle>
            <a:lvl1pPr>
              <a:defRPr/>
            </a:lvl1pPr>
          </a:lstStyle>
          <a:p>
            <a:endParaRPr lang="en-US"/>
          </a:p>
        </p:txBody>
      </p:sp>
      <p:sp>
        <p:nvSpPr>
          <p:cNvPr id="10" name="Slide Number Placeholder 6"/>
          <p:cNvSpPr>
            <a:spLocks noGrp="1"/>
          </p:cNvSpPr>
          <p:nvPr>
            <p:ph type="sldNum" sz="quarter" idx="18"/>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4" name="Date Placeholder 2"/>
          <p:cNvSpPr>
            <a:spLocks noGrp="1"/>
          </p:cNvSpPr>
          <p:nvPr>
            <p:ph type="dt" sz="half" idx="10"/>
          </p:nvPr>
        </p:nvSpPr>
        <p:spPr/>
        <p:txBody>
          <a:bodyPr/>
          <a:lstStyle>
            <a:lvl1pPr>
              <a:defRPr/>
            </a:lvl1pPr>
          </a:lstStyle>
          <a:p>
            <a:fld id="{F6ABBBA3-A0AB-4E87-9927-F957013F38C4}" type="datetimeFigureOut">
              <a:rPr lang="en-US" smtClean="0"/>
              <a:pPr/>
              <a:t>11/21/11</a:t>
            </a:fld>
            <a:endParaRPr lang="en-US"/>
          </a:p>
        </p:txBody>
      </p:sp>
      <p:sp>
        <p:nvSpPr>
          <p:cNvPr id="5" name="Footer Placeholder 3"/>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90500" y="190500"/>
            <a:ext cx="8764588" cy="6478588"/>
          </a:xfrm>
          <a:prstGeom prst="round2DiagRect">
            <a:avLst>
              <a:gd name="adj1" fmla="val 9416"/>
              <a:gd name="adj2" fmla="val 0"/>
            </a:avLst>
          </a:prstGeom>
          <a:gradFill>
            <a:gsLst>
              <a:gs pos="0">
                <a:srgbClr val="001D4D"/>
              </a:gs>
              <a:gs pos="83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27" name="Title Placeholder 1"/>
          <p:cNvSpPr>
            <a:spLocks noGrp="1"/>
          </p:cNvSpPr>
          <p:nvPr>
            <p:ph type="title"/>
          </p:nvPr>
        </p:nvSpPr>
        <p:spPr bwMode="auto">
          <a:xfrm>
            <a:off x="779463" y="381000"/>
            <a:ext cx="7583487" cy="10445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779463" y="1828800"/>
            <a:ext cx="7583487" cy="4208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1000" y="6288088"/>
            <a:ext cx="1887538"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ea typeface="+mn-ea"/>
                <a:cs typeface="+mn-cs"/>
              </a:defRPr>
            </a:lvl1pPr>
          </a:lstStyle>
          <a:p>
            <a:fld id="{F6ABBBA3-A0AB-4E87-9927-F957013F38C4}" type="datetimeFigureOut">
              <a:rPr lang="en-US" smtClean="0"/>
              <a:pPr/>
              <a:t>11/21/11</a:t>
            </a:fld>
            <a:endParaRPr lang="en-US"/>
          </a:p>
        </p:txBody>
      </p:sp>
      <p:sp>
        <p:nvSpPr>
          <p:cNvPr id="5" name="Footer Placeholder 4"/>
          <p:cNvSpPr>
            <a:spLocks noGrp="1"/>
          </p:cNvSpPr>
          <p:nvPr>
            <p:ph type="ftr" sz="quarter" idx="3"/>
          </p:nvPr>
        </p:nvSpPr>
        <p:spPr>
          <a:xfrm>
            <a:off x="3305175" y="6288088"/>
            <a:ext cx="523875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8404225" y="219075"/>
            <a:ext cx="49371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ea typeface="+mn-ea"/>
                <a:cs typeface="+mn-cs"/>
              </a:defRPr>
            </a:lvl1pPr>
          </a:lstStyle>
          <a:p>
            <a:fld id="{D5F250B0-811F-4EF2-82B2-5D244F68488A}" type="slidenum">
              <a:rPr lang="en-US" smtClean="0"/>
              <a:pPr/>
              <a:t>‹#›</a:t>
            </a:fld>
            <a:endParaRPr lang="en-US"/>
          </a:p>
        </p:txBody>
      </p:sp>
      <p:pic>
        <p:nvPicPr>
          <p:cNvPr id="1032" name="Picture 8" descr="FIULogo_H_CMYK_fx.png"/>
          <p:cNvPicPr>
            <a:picLocks noChangeAspect="1"/>
          </p:cNvPicPr>
          <p:nvPr/>
        </p:nvPicPr>
        <p:blipFill>
          <a:blip r:embed="rId18" cstate="print"/>
          <a:srcRect/>
          <a:stretch>
            <a:fillRect/>
          </a:stretch>
        </p:blipFill>
        <p:spPr bwMode="auto">
          <a:xfrm>
            <a:off x="6103938" y="5959475"/>
            <a:ext cx="2430462" cy="693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ransition xmlns:p14="http://schemas.microsoft.com/office/powerpoint/2010/main">
    <p:dissolve/>
  </p:transition>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sz="3800" kern="1200">
          <a:solidFill>
            <a:schemeClr val="bg1"/>
          </a:solidFill>
          <a:latin typeface="+mj-lt"/>
          <a:ea typeface="ＭＳ Ｐゴシック" pitchFamily="-111" charset="-128"/>
          <a:cs typeface="ＭＳ Ｐゴシック" pitchFamily="-111" charset="-128"/>
        </a:defRPr>
      </a:lvl1pPr>
      <a:lvl2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2pPr>
      <a:lvl3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3pPr>
      <a:lvl4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4pPr>
      <a:lvl5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5pPr>
      <a:lvl6pPr marL="4572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6pPr>
      <a:lvl7pPr marL="9144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7pPr>
      <a:lvl8pPr marL="13716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8pPr>
      <a:lvl9pPr marL="18288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9pPr>
    </p:titleStyle>
    <p:bodyStyle>
      <a:lvl1pPr marL="282575" indent="-282575" algn="l" rtl="0" eaLnBrk="1" fontAlgn="base" hangingPunct="1">
        <a:spcBef>
          <a:spcPts val="2000"/>
        </a:spcBef>
        <a:spcAft>
          <a:spcPct val="0"/>
        </a:spcAft>
        <a:buFont typeface="Wingdings 2" pitchFamily="-111" charset="2"/>
        <a:buChar char=""/>
        <a:defRPr sz="2200" kern="1200">
          <a:solidFill>
            <a:srgbClr val="001D4D"/>
          </a:solidFill>
          <a:latin typeface="+mn-lt"/>
          <a:ea typeface="ＭＳ Ｐゴシック" pitchFamily="-111" charset="-128"/>
          <a:cs typeface="ＭＳ Ｐゴシック" pitchFamily="-111" charset="-128"/>
        </a:defRPr>
      </a:lvl1pPr>
      <a:lvl2pPr marL="577850" indent="-295275" algn="l" rtl="0" eaLnBrk="1" fontAlgn="base" hangingPunct="1">
        <a:spcBef>
          <a:spcPts val="600"/>
        </a:spcBef>
        <a:spcAft>
          <a:spcPct val="0"/>
        </a:spcAft>
        <a:buFont typeface="Wingdings 2" pitchFamily="-111" charset="2"/>
        <a:buChar char=""/>
        <a:defRPr sz="2000" kern="1200">
          <a:solidFill>
            <a:srgbClr val="001D4D"/>
          </a:solidFill>
          <a:latin typeface="+mn-lt"/>
          <a:ea typeface="ＭＳ Ｐゴシック" pitchFamily="-111" charset="-128"/>
          <a:cs typeface="+mn-cs"/>
        </a:defRPr>
      </a:lvl2pPr>
      <a:lvl3pPr marL="86042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3pPr>
      <a:lvl4pPr marL="1143000"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4pPr>
      <a:lvl5pPr marL="142557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7981951" cy="1470025"/>
          </a:xfrm>
        </p:spPr>
        <p:txBody>
          <a:bodyPr/>
          <a:lstStyle/>
          <a:p>
            <a:r>
              <a:rPr lang="en-US" dirty="0" smtClean="0"/>
              <a:t>A Feature-Based of IT Automation using </a:t>
            </a:r>
            <a:r>
              <a:rPr lang="en-US" dirty="0" err="1" smtClean="0"/>
              <a:t>Kaseya</a:t>
            </a:r>
            <a:endParaRPr lang="en-US" dirty="0"/>
          </a:p>
        </p:txBody>
      </p:sp>
      <p:sp>
        <p:nvSpPr>
          <p:cNvPr id="6" name="Subtitle 5"/>
          <p:cNvSpPr>
            <a:spLocks noGrp="1"/>
          </p:cNvSpPr>
          <p:nvPr>
            <p:ph type="subTitle" idx="1"/>
          </p:nvPr>
        </p:nvSpPr>
        <p:spPr>
          <a:xfrm>
            <a:off x="381000" y="2895600"/>
            <a:ext cx="7981951" cy="2823882"/>
          </a:xfrm>
        </p:spPr>
        <p:txBody>
          <a:bodyPr>
            <a:normAutofit/>
          </a:bodyPr>
          <a:lstStyle/>
          <a:p>
            <a:endParaRPr lang="en-US" dirty="0"/>
          </a:p>
          <a:p>
            <a:r>
              <a:rPr lang="en-US" dirty="0"/>
              <a:t>Developed By: </a:t>
            </a:r>
            <a:r>
              <a:rPr lang="en-US" dirty="0" smtClean="0"/>
              <a:t>Gregory Hayes</a:t>
            </a:r>
            <a:r>
              <a:rPr lang="en-US" dirty="0"/>
              <a:t/>
            </a:r>
            <a:br>
              <a:rPr lang="en-US" dirty="0"/>
            </a:br>
            <a:endParaRPr lang="en-US" dirty="0"/>
          </a:p>
          <a:p>
            <a:r>
              <a:rPr lang="en-US" dirty="0"/>
              <a:t>Advisor : Dr. S. Masoud Sadjadi</a:t>
            </a:r>
            <a:br>
              <a:rPr lang="en-US" dirty="0"/>
            </a:br>
            <a:r>
              <a:rPr lang="en-US" dirty="0"/>
              <a:t>School of Computing and Information Sciences</a:t>
            </a:r>
            <a:br>
              <a:rPr lang="en-US" dirty="0"/>
            </a:br>
            <a:r>
              <a:rPr lang="en-US" dirty="0"/>
              <a:t>Florida International University</a:t>
            </a:r>
          </a:p>
          <a:p>
            <a:r>
              <a:rPr lang="en-US" dirty="0" smtClean="0"/>
              <a:t>ghaye001@fiu.edu </a:t>
            </a:r>
            <a:endParaRPr lang="en-US" dirty="0"/>
          </a:p>
          <a:p>
            <a:r>
              <a:rPr lang="en-US" dirty="0"/>
              <a:t>http://www.cs.fiu.edu/~sadjadi/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Report</a:t>
            </a:r>
            <a:endParaRPr lang="en-US" dirty="0"/>
          </a:p>
        </p:txBody>
      </p:sp>
      <p:sp>
        <p:nvSpPr>
          <p:cNvPr id="3" name="Content Placeholder 2"/>
          <p:cNvSpPr>
            <a:spLocks noGrp="1"/>
          </p:cNvSpPr>
          <p:nvPr>
            <p:ph idx="1"/>
          </p:nvPr>
        </p:nvSpPr>
        <p:spPr/>
        <p:txBody>
          <a:bodyPr/>
          <a:lstStyle/>
          <a:p>
            <a:endParaRPr lang="en-US" dirty="0" smtClean="0"/>
          </a:p>
          <a:p>
            <a:r>
              <a:rPr lang="en-US" dirty="0" smtClean="0"/>
              <a:t>How far have you gone with your solution? - I’ve finished my solution.</a:t>
            </a:r>
          </a:p>
          <a:p>
            <a:r>
              <a:rPr lang="en-US" dirty="0" smtClean="0"/>
              <a:t>What is still not done? – </a:t>
            </a:r>
            <a:r>
              <a:rPr lang="en-US" dirty="0" smtClean="0"/>
              <a:t>Final </a:t>
            </a:r>
            <a:r>
              <a:rPr lang="en-US" smtClean="0"/>
              <a:t>details then turn </a:t>
            </a:r>
            <a:r>
              <a:rPr lang="en-US" dirty="0" smtClean="0"/>
              <a:t>everything in.</a:t>
            </a:r>
          </a:p>
          <a:p>
            <a:pPr>
              <a:buNone/>
            </a:pPr>
            <a:endParaRPr lang="en-US" dirty="0"/>
          </a:p>
        </p:txBody>
      </p:sp>
    </p:spTree>
  </p:cSld>
  <p:clrMapOvr>
    <a:masterClrMapping/>
  </p:clrMapOvr>
  <p:transition xmlns:p14="http://schemas.microsoft.com/office/powerpoint/2010/mai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endParaRPr lang="en-US" dirty="0"/>
          </a:p>
        </p:txBody>
      </p:sp>
      <p:sp>
        <p:nvSpPr>
          <p:cNvPr id="3" name="Content Placeholder 2"/>
          <p:cNvSpPr>
            <a:spLocks noGrp="1"/>
          </p:cNvSpPr>
          <p:nvPr>
            <p:ph idx="1"/>
          </p:nvPr>
        </p:nvSpPr>
        <p:spPr/>
        <p:txBody>
          <a:bodyPr/>
          <a:lstStyle/>
          <a:p>
            <a:r>
              <a:rPr lang="en-US" b="1" dirty="0" smtClean="0"/>
              <a:t>Problem and Motivation</a:t>
            </a:r>
            <a:endParaRPr lang="en-US" dirty="0" smtClean="0">
              <a:solidFill>
                <a:srgbClr val="FF0000"/>
              </a:solidFill>
            </a:endParaRPr>
          </a:p>
          <a:p>
            <a:r>
              <a:rPr lang="en-US" dirty="0" smtClean="0"/>
              <a:t>Solution</a:t>
            </a:r>
          </a:p>
          <a:p>
            <a:r>
              <a:rPr lang="en-US" dirty="0" smtClean="0"/>
              <a:t>Behind the Scene</a:t>
            </a:r>
            <a:endParaRPr lang="en-US" dirty="0"/>
          </a:p>
          <a:p>
            <a:r>
              <a:rPr lang="en-US" dirty="0" smtClean="0"/>
              <a:t>Customizing the Solution</a:t>
            </a:r>
          </a:p>
          <a:p>
            <a:r>
              <a:rPr lang="en-US" dirty="0" smtClean="0"/>
              <a:t>Disclaimer</a:t>
            </a:r>
          </a:p>
          <a:p>
            <a:r>
              <a:rPr lang="en-US" dirty="0" smtClean="0"/>
              <a:t>Progress Report</a:t>
            </a:r>
            <a:endParaRPr lang="en-US" dirty="0"/>
          </a:p>
        </p:txBody>
      </p:sp>
    </p:spTree>
  </p:cSld>
  <p:clrMapOvr>
    <a:masterClrMapping/>
  </p:clrMapOvr>
  <p:transition xmlns:p14="http://schemas.microsoft.com/office/powerpoint/2010/mai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and Motivation:</a:t>
            </a:r>
            <a:endParaRPr lang="en-US" dirty="0"/>
          </a:p>
        </p:txBody>
      </p:sp>
      <p:sp>
        <p:nvSpPr>
          <p:cNvPr id="3" name="Content Placeholder 2"/>
          <p:cNvSpPr>
            <a:spLocks noGrp="1"/>
          </p:cNvSpPr>
          <p:nvPr>
            <p:ph idx="1"/>
          </p:nvPr>
        </p:nvSpPr>
        <p:spPr/>
        <p:txBody>
          <a:bodyPr/>
          <a:lstStyle/>
          <a:p>
            <a:endParaRPr lang="en-US" dirty="0" smtClean="0"/>
          </a:p>
          <a:p>
            <a:r>
              <a:rPr lang="en-US" sz="2000" dirty="0" smtClean="0"/>
              <a:t>My problem is employees at my job are continuing to clutter up their workstations with music. Bring their music collections to work either on usb drives, downloading, or other means and copying their music onto their work computers. This takes up a good deal of space on the local hard drives that is limited as it is.</a:t>
            </a:r>
            <a:endParaRPr lang="en-US" sz="2000" dirty="0"/>
          </a:p>
        </p:txBody>
      </p:sp>
    </p:spTree>
  </p:cSld>
  <p:clrMapOvr>
    <a:masterClrMapping/>
  </p:clrMapOvr>
  <p:transition xmlns:p14="http://schemas.microsoft.com/office/powerpoint/2010/mai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Solution</a:t>
            </a:r>
            <a:endParaRPr lang="en-US" dirty="0"/>
          </a:p>
        </p:txBody>
      </p:sp>
      <p:sp>
        <p:nvSpPr>
          <p:cNvPr id="3" name="Content Placeholder 2"/>
          <p:cNvSpPr>
            <a:spLocks noGrp="1"/>
          </p:cNvSpPr>
          <p:nvPr>
            <p:ph idx="1"/>
          </p:nvPr>
        </p:nvSpPr>
        <p:spPr/>
        <p:txBody>
          <a:bodyPr/>
          <a:lstStyle/>
          <a:p>
            <a:endParaRPr lang="en-US" sz="2000" dirty="0" smtClean="0"/>
          </a:p>
          <a:p>
            <a:r>
              <a:rPr lang="en-US" sz="2000" dirty="0" smtClean="0"/>
              <a:t>The </a:t>
            </a:r>
            <a:r>
              <a:rPr lang="en-US" sz="2000" dirty="0"/>
              <a:t>solution I’ve decided to use is to use </a:t>
            </a:r>
            <a:r>
              <a:rPr lang="en-US" sz="2000" dirty="0" err="1" smtClean="0"/>
              <a:t>kaseya</a:t>
            </a:r>
            <a:r>
              <a:rPr lang="en-US" sz="2000" dirty="0" smtClean="0"/>
              <a:t>. The </a:t>
            </a:r>
            <a:r>
              <a:rPr lang="en-US" sz="2000" dirty="0"/>
              <a:t>tool I’ve picked to use to help me with my problem is to make an agent procedure to collect data on the number of mp3 files residing on the local </a:t>
            </a:r>
            <a:r>
              <a:rPr lang="en-US" sz="2000" dirty="0" smtClean="0"/>
              <a:t>computer (C:\), </a:t>
            </a:r>
            <a:r>
              <a:rPr lang="en-US" sz="2000" dirty="0"/>
              <a:t>so </a:t>
            </a:r>
            <a:r>
              <a:rPr lang="en-US" sz="2000" dirty="0" smtClean="0"/>
              <a:t>that they can be delete.</a:t>
            </a:r>
            <a:endParaRPr lang="en-US" sz="20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 2.1</a:t>
            </a:r>
            <a:endParaRPr lang="en-US" dirty="0"/>
          </a:p>
        </p:txBody>
      </p:sp>
      <p:pic>
        <p:nvPicPr>
          <p:cNvPr id="5" name="Content Placeholder 4" descr="1.jpg"/>
          <p:cNvPicPr>
            <a:picLocks noGrp="1" noChangeAspect="1"/>
          </p:cNvPicPr>
          <p:nvPr>
            <p:ph idx="1"/>
          </p:nvPr>
        </p:nvPicPr>
        <p:blipFill>
          <a:blip r:embed="rId2" cstate="print">
            <a:extLst>
              <a:ext uri="{28A0092B-C50C-407E-A947-70E740481C1C}">
                <a14:useLocalDpi xmlns:a14="http://schemas.microsoft.com/office/drawing/2010/main" val="0"/>
              </a:ext>
            </a:extLst>
          </a:blip>
          <a:srcRect t="671" b="671"/>
          <a:stretch>
            <a:fillRect/>
          </a:stretch>
        </p:blipFill>
        <p:spPr/>
      </p:pic>
    </p:spTree>
  </p:cSld>
  <p:clrMapOvr>
    <a:masterClrMapping/>
  </p:clrMapOvr>
  <p:transition xmlns:p14="http://schemas.microsoft.com/office/powerpoint/2010/mai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Behind the Scene</a:t>
            </a:r>
            <a:endParaRPr lang="en-US" dirty="0"/>
          </a:p>
        </p:txBody>
      </p:sp>
      <p:sp>
        <p:nvSpPr>
          <p:cNvPr id="3" name="Content Placeholder 2"/>
          <p:cNvSpPr>
            <a:spLocks noGrp="1"/>
          </p:cNvSpPr>
          <p:nvPr>
            <p:ph idx="1"/>
          </p:nvPr>
        </p:nvSpPr>
        <p:spPr>
          <a:xfrm>
            <a:off x="779463" y="1828800"/>
            <a:ext cx="7583487" cy="4724400"/>
          </a:xfrm>
        </p:spPr>
        <p:txBody>
          <a:bodyPr/>
          <a:lstStyle/>
          <a:p>
            <a:endParaRPr lang="en-US" sz="2000" dirty="0" smtClean="0"/>
          </a:p>
          <a:p>
            <a:r>
              <a:rPr lang="en-US" sz="2000" dirty="0" smtClean="0"/>
              <a:t>In </a:t>
            </a:r>
            <a:r>
              <a:rPr lang="en-US" sz="2000" dirty="0"/>
              <a:t>Part1 I created a procedure to count the number of mp3 files on the local computer and pipe the information into a text file to use. Then I create a variable to store the number of files on the computer that was saved to the text file. Then I execute a deletion of these files found on the local computer. Then write the number of files found and removed into </a:t>
            </a:r>
            <a:r>
              <a:rPr lang="en-US" sz="2000" dirty="0" smtClean="0"/>
              <a:t>an </a:t>
            </a:r>
            <a:r>
              <a:rPr lang="en-US" sz="2000" dirty="0"/>
              <a:t>agent procedure log</a:t>
            </a:r>
            <a:r>
              <a:rPr lang="en-US" sz="2000" dirty="0" smtClean="0"/>
              <a:t>.</a:t>
            </a:r>
            <a:endParaRPr lang="en-US" sz="2000" dirty="0"/>
          </a:p>
          <a:p>
            <a:r>
              <a:rPr lang="en-US" sz="2000" dirty="0"/>
              <a:t>In Part2 I created a schedule to run the new agent procedure once a day at 5pm and applied it to instructional template. </a:t>
            </a:r>
          </a:p>
        </p:txBody>
      </p:sp>
    </p:spTree>
  </p:cSld>
  <p:clrMapOvr>
    <a:masterClrMapping/>
  </p:clrMapOvr>
  <p:transition xmlns:p14="http://schemas.microsoft.com/office/powerpoint/2010/mai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Behind the </a:t>
            </a:r>
            <a:r>
              <a:rPr lang="en-US" dirty="0" smtClean="0"/>
              <a:t>Scene</a:t>
            </a:r>
            <a:endParaRPr lang="en-US" dirty="0"/>
          </a:p>
        </p:txBody>
      </p:sp>
      <p:sp>
        <p:nvSpPr>
          <p:cNvPr id="3" name="Content Placeholder 2"/>
          <p:cNvSpPr>
            <a:spLocks noGrp="1"/>
          </p:cNvSpPr>
          <p:nvPr>
            <p:ph idx="1"/>
          </p:nvPr>
        </p:nvSpPr>
        <p:spPr/>
        <p:txBody>
          <a:bodyPr/>
          <a:lstStyle/>
          <a:p>
            <a:endParaRPr lang="en-US" sz="2000" dirty="0" smtClean="0"/>
          </a:p>
          <a:p>
            <a:r>
              <a:rPr lang="en-US" sz="2000" dirty="0" smtClean="0"/>
              <a:t>In </a:t>
            </a:r>
            <a:r>
              <a:rPr lang="en-US" sz="2000" dirty="0"/>
              <a:t>Part3 I copied the new agent procedure schedule saved to the instructional template to the needed computers in SCIS and CEC</a:t>
            </a:r>
            <a:r>
              <a:rPr lang="en-US" sz="2000" dirty="0" smtClean="0"/>
              <a:t>.</a:t>
            </a:r>
            <a:endParaRPr lang="en-US" sz="2000" dirty="0"/>
          </a:p>
          <a:p>
            <a:r>
              <a:rPr lang="en-US" sz="2000" dirty="0"/>
              <a:t>In Part4 I ran a report to see how many files the agent procedure detected and deleted from the local computer.</a:t>
            </a:r>
          </a:p>
          <a:p>
            <a:pPr marL="0" indent="0">
              <a:buNone/>
            </a:pPr>
            <a:endParaRPr lang="en-US" dirty="0"/>
          </a:p>
        </p:txBody>
      </p:sp>
    </p:spTree>
    <p:extLst>
      <p:ext uri="{BB962C8B-B14F-4D97-AF65-F5344CB8AC3E}">
        <p14:creationId xmlns:p14="http://schemas.microsoft.com/office/powerpoint/2010/main" val="3808773431"/>
      </p:ext>
    </p:extLst>
  </p:cSld>
  <p:clrMapOvr>
    <a:masterClrMapping/>
  </p:clrMapOvr>
  <p:transition xmlns:p14="http://schemas.microsoft.com/office/powerpoint/2010/mai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Customizing the Solution</a:t>
            </a:r>
          </a:p>
        </p:txBody>
      </p:sp>
      <p:sp>
        <p:nvSpPr>
          <p:cNvPr id="3" name="Content Placeholder 2"/>
          <p:cNvSpPr>
            <a:spLocks noGrp="1"/>
          </p:cNvSpPr>
          <p:nvPr>
            <p:ph idx="1"/>
          </p:nvPr>
        </p:nvSpPr>
        <p:spPr/>
        <p:txBody>
          <a:bodyPr/>
          <a:lstStyle/>
          <a:p>
            <a:r>
              <a:rPr lang="en-US" sz="2000" dirty="0"/>
              <a:t>The procedure would be effective on windows XP, 2000 and 7 however if want to use it on Mac I would need to make a few changed to the agent procedure. </a:t>
            </a:r>
            <a:endParaRPr lang="en-US" sz="2000" dirty="0" smtClean="0"/>
          </a:p>
          <a:p>
            <a:r>
              <a:rPr lang="en-US" sz="2000" dirty="0" smtClean="0"/>
              <a:t>The </a:t>
            </a:r>
            <a:r>
              <a:rPr lang="en-US" sz="2000" dirty="0"/>
              <a:t>executed shell commands would need to be changed to work on Mac OS X.  To find the correct file types you would need to use find instead of dir. You would also need to use </a:t>
            </a:r>
            <a:r>
              <a:rPr lang="en-US" sz="2000" dirty="0" err="1"/>
              <a:t>rm</a:t>
            </a:r>
            <a:r>
              <a:rPr lang="en-US" sz="2000" dirty="0"/>
              <a:t> to delete the file types instead of del.</a:t>
            </a:r>
          </a:p>
        </p:txBody>
      </p:sp>
    </p:spTree>
  </p:cSld>
  <p:clrMapOvr>
    <a:masterClrMapping/>
  </p:clrMapOvr>
  <p:transition xmlns:p14="http://schemas.microsoft.com/office/powerpoint/2010/mai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sz="2000" dirty="0"/>
              <a:t>I tested the agent procedure on the Windows XP and server platforms. I didn’t test the procedure on all types of windows installations, but the procedure used windows commands and should work on all windows platforms. </a:t>
            </a:r>
            <a:endParaRPr lang="en-US" sz="2000" dirty="0" smtClean="0"/>
          </a:p>
          <a:p>
            <a:r>
              <a:rPr lang="en-US" sz="2000" dirty="0" smtClean="0"/>
              <a:t>The </a:t>
            </a:r>
            <a:r>
              <a:rPr lang="en-US" sz="2000" dirty="0" smtClean="0"/>
              <a:t>agent </a:t>
            </a:r>
            <a:r>
              <a:rPr lang="en-US" sz="2000" dirty="0"/>
              <a:t>procedure wouldn’t work on a Mac OS X platform with out changed the commands used to Linux-based commands. </a:t>
            </a:r>
          </a:p>
        </p:txBody>
      </p:sp>
    </p:spTree>
  </p:cSld>
  <p:clrMapOvr>
    <a:masterClrMapping/>
  </p:clrMapOvr>
  <p:transition xmlns:p14="http://schemas.microsoft.com/office/powerpoint/2010/main">
    <p:dissolve/>
  </p:transition>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834</TotalTime>
  <Words>485</Words>
  <Application>Microsoft Macintosh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Revolution</vt:lpstr>
      <vt:lpstr>A Feature-Based of IT Automation using Kaseya</vt:lpstr>
      <vt:lpstr>Agenda</vt:lpstr>
      <vt:lpstr>Problem and Motivation:</vt:lpstr>
      <vt:lpstr>Solution</vt:lpstr>
      <vt:lpstr>Fig 2.1</vt:lpstr>
      <vt:lpstr>Behind the Scene</vt:lpstr>
      <vt:lpstr>Behind the Scene</vt:lpstr>
      <vt:lpstr>Customizing the Solution</vt:lpstr>
      <vt:lpstr>Disclaimer</vt:lpstr>
      <vt:lpstr>Progress Report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Feature-Based Analysis &amp; Comparison of IT Automation Tools: Comparing Kaseya to Log Me In  Developed By: Christine Marie Rodriguez Richard Calvo  Advisor: Dr. S. Masoud Sadjadi School of Computing and Information Sciences Florida International University</dc:title>
  <dc:creator>Christie Marie</dc:creator>
  <cp:lastModifiedBy>Gregory Hayes</cp:lastModifiedBy>
  <cp:revision>96</cp:revision>
  <dcterms:created xsi:type="dcterms:W3CDTF">2011-11-14T16:07:18Z</dcterms:created>
  <dcterms:modified xsi:type="dcterms:W3CDTF">2011-11-21T22:49:15Z</dcterms:modified>
</cp:coreProperties>
</file>